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1" r:id="rId5"/>
    <p:sldId id="259" r:id="rId6"/>
    <p:sldId id="260"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5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22.05.2019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22.05.2019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097" y="3956302"/>
            <a:ext cx="5027806" cy="2095929"/>
          </a:xfrm>
          <a:prstGeom prst="rect">
            <a:avLst/>
          </a:prstGeom>
        </p:spPr>
      </p:pic>
      <p:sp>
        <p:nvSpPr>
          <p:cNvPr id="8" name="Заголовок 1"/>
          <p:cNvSpPr txBox="1">
            <a:spLocks/>
          </p:cNvSpPr>
          <p:nvPr/>
        </p:nvSpPr>
        <p:spPr>
          <a:xfrm>
            <a:off x="685800" y="2204864"/>
            <a:ext cx="7772400" cy="14700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Arial"/>
                <a:cs typeface="Arial"/>
              </a:rPr>
              <a:t> MOLCOM &amp; EHS</a:t>
            </a:r>
            <a:br>
              <a:rPr lang="en-US" sz="5400" b="1" dirty="0">
                <a:latin typeface="Arial"/>
                <a:cs typeface="Arial"/>
              </a:rPr>
            </a:br>
            <a:endParaRPr lang="ru-RU" b="1" dirty="0">
              <a:latin typeface="Arial"/>
              <a:cs typeface="Arial"/>
            </a:endParaRPr>
          </a:p>
        </p:txBody>
      </p:sp>
    </p:spTree>
    <p:extLst>
      <p:ext uri="{BB962C8B-B14F-4D97-AF65-F5344CB8AC3E}">
        <p14:creationId xmlns:p14="http://schemas.microsoft.com/office/powerpoint/2010/main" val="21065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12117"/>
            <a:ext cx="5940152" cy="394588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0011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SAFETY</a:t>
            </a:r>
          </a:p>
        </p:txBody>
      </p:sp>
      <p:sp>
        <p:nvSpPr>
          <p:cNvPr id="8" name="Прямоугольник 7"/>
          <p:cNvSpPr/>
          <p:nvPr/>
        </p:nvSpPr>
        <p:spPr>
          <a:xfrm>
            <a:off x="467544" y="1124744"/>
            <a:ext cx="7200800" cy="1649682"/>
          </a:xfrm>
          <a:prstGeom prst="rect">
            <a:avLst/>
          </a:prstGeom>
        </p:spPr>
        <p:txBody>
          <a:bodyPr wrap="square">
            <a:spAutoFit/>
          </a:bodyPr>
          <a:lstStyle/>
          <a:p>
            <a:pPr>
              <a:spcBef>
                <a:spcPct val="20000"/>
              </a:spcBef>
            </a:pPr>
            <a:r>
              <a:rPr lang="en-US" b="1" dirty="0">
                <a:latin typeface="Arial" panose="020B0604020202020204" pitchFamily="34" charset="0"/>
                <a:cs typeface="Arial" panose="020B0604020202020204" pitchFamily="34" charset="0"/>
              </a:rPr>
              <a:t>Personal protection equipment</a:t>
            </a:r>
            <a:endParaRPr lang="ru-RU" b="1" dirty="0">
              <a:latin typeface="Arial" panose="020B0604020202020204" pitchFamily="34" charset="0"/>
              <a:cs typeface="Arial" panose="020B0604020202020204" pitchFamily="34" charset="0"/>
            </a:endParaRPr>
          </a:p>
          <a:p>
            <a:pPr>
              <a:spcBef>
                <a:spcPct val="20000"/>
              </a:spcBef>
            </a:pPr>
            <a:endParaRPr lang="ru-RU" sz="1600" dirty="0"/>
          </a:p>
          <a:p>
            <a:pPr marL="285750" lvl="0" indent="-285750">
              <a:buFont typeface="Wingdings" panose="05000000000000000000" pitchFamily="2" charset="2"/>
              <a:buChar char="q"/>
            </a:pPr>
            <a:r>
              <a:rPr lang="en-US" sz="1600" dirty="0"/>
              <a:t>Provision of personal protection gear to prevent occupational injuries. </a:t>
            </a:r>
          </a:p>
          <a:p>
            <a:pPr lvl="0"/>
            <a:endParaRPr lang="ru-RU" sz="1600" dirty="0"/>
          </a:p>
          <a:p>
            <a:pPr marL="285750" lvl="0" indent="-285750">
              <a:buFont typeface="Wingdings" panose="05000000000000000000" pitchFamily="2" charset="2"/>
              <a:buChar char="q"/>
            </a:pPr>
            <a:r>
              <a:rPr lang="en-US" sz="1600" dirty="0"/>
              <a:t>Provision of washing off and detoxifying agents (hydrophilic agents, soap, regenerating and rejuvenating creams, emulsions). </a:t>
            </a:r>
            <a:endParaRPr lang="ru-RU" sz="1600" dirty="0"/>
          </a:p>
        </p:txBody>
      </p:sp>
    </p:spTree>
    <p:extLst>
      <p:ext uri="{BB962C8B-B14F-4D97-AF65-F5344CB8AC3E}">
        <p14:creationId xmlns:p14="http://schemas.microsoft.com/office/powerpoint/2010/main" val="317744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199615"/>
            <a:ext cx="6516216" cy="365639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0011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SAFETY</a:t>
            </a:r>
          </a:p>
        </p:txBody>
      </p:sp>
      <p:sp>
        <p:nvSpPr>
          <p:cNvPr id="8" name="Прямоугольник 7"/>
          <p:cNvSpPr/>
          <p:nvPr/>
        </p:nvSpPr>
        <p:spPr>
          <a:xfrm>
            <a:off x="467544" y="1124744"/>
            <a:ext cx="7416824" cy="1686616"/>
          </a:xfrm>
          <a:prstGeom prst="rect">
            <a:avLst/>
          </a:prstGeom>
        </p:spPr>
        <p:txBody>
          <a:bodyPr wrap="square">
            <a:spAutoFit/>
          </a:bodyPr>
          <a:lstStyle/>
          <a:p>
            <a:pPr>
              <a:spcBef>
                <a:spcPct val="20000"/>
              </a:spcBef>
            </a:pPr>
            <a:r>
              <a:rPr lang="en-US" b="1" dirty="0">
                <a:latin typeface="Arial" panose="020B0604020202020204" pitchFamily="34" charset="0"/>
                <a:cs typeface="Arial" panose="020B0604020202020204" pitchFamily="34" charset="0"/>
              </a:rPr>
              <a:t>Labor conditions</a:t>
            </a:r>
            <a:endParaRPr lang="ru-RU" b="1" dirty="0">
              <a:latin typeface="Arial" panose="020B0604020202020204" pitchFamily="34" charset="0"/>
              <a:cs typeface="Arial" panose="020B0604020202020204" pitchFamily="34" charset="0"/>
            </a:endParaRPr>
          </a:p>
          <a:p>
            <a:pPr>
              <a:spcBef>
                <a:spcPct val="20000"/>
              </a:spcBef>
            </a:pPr>
            <a:endParaRPr lang="ru-RU"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US" sz="1600" dirty="0"/>
              <a:t>Special assessment of </a:t>
            </a:r>
            <a:r>
              <a:rPr lang="en-US" sz="1600" dirty="0" err="1"/>
              <a:t>labour</a:t>
            </a:r>
            <a:r>
              <a:rPr lang="en-US" sz="1600" dirty="0"/>
              <a:t> conditions to identify toxic or dangerous production factors and introduction of measures to decrease or eliminate them. </a:t>
            </a:r>
          </a:p>
          <a:p>
            <a:pPr lvl="0"/>
            <a:endParaRPr lang="ru-RU" sz="1600" dirty="0"/>
          </a:p>
          <a:p>
            <a:pPr marL="285750" lvl="0" indent="-285750">
              <a:buFont typeface="Wingdings" panose="05000000000000000000" pitchFamily="2" charset="2"/>
              <a:buChar char="q"/>
            </a:pPr>
            <a:r>
              <a:rPr lang="en-US" sz="1600" dirty="0"/>
              <a:t>Benefits and allowances for those working under conditions harmful to health. </a:t>
            </a:r>
            <a:endParaRPr lang="ru-RU" sz="1600" dirty="0"/>
          </a:p>
        </p:txBody>
      </p:sp>
    </p:spTree>
    <p:extLst>
      <p:ext uri="{BB962C8B-B14F-4D97-AF65-F5344CB8AC3E}">
        <p14:creationId xmlns:p14="http://schemas.microsoft.com/office/powerpoint/2010/main" val="309067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92982"/>
            <a:ext cx="5153356" cy="386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0011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SAFETY</a:t>
            </a:r>
          </a:p>
        </p:txBody>
      </p:sp>
      <p:sp>
        <p:nvSpPr>
          <p:cNvPr id="8" name="Прямоугольник 7"/>
          <p:cNvSpPr/>
          <p:nvPr/>
        </p:nvSpPr>
        <p:spPr>
          <a:xfrm>
            <a:off x="467544" y="1124744"/>
            <a:ext cx="7416824" cy="2339102"/>
          </a:xfrm>
          <a:prstGeom prst="rect">
            <a:avLst/>
          </a:prstGeom>
        </p:spPr>
        <p:txBody>
          <a:bodyPr wrap="square">
            <a:spAutoFit/>
          </a:bodyPr>
          <a:lstStyle/>
          <a:p>
            <a:pPr>
              <a:spcBef>
                <a:spcPct val="20000"/>
              </a:spcBef>
            </a:pPr>
            <a:r>
              <a:rPr lang="en-US" b="1" dirty="0">
                <a:latin typeface="Arial" panose="020B0604020202020204" pitchFamily="34" charset="0"/>
                <a:cs typeface="Arial" panose="020B0604020202020204" pitchFamily="34" charset="0"/>
              </a:rPr>
              <a:t>Labor management</a:t>
            </a:r>
            <a:endParaRPr lang="ru-RU" b="1" dirty="0">
              <a:latin typeface="Arial" panose="020B0604020202020204" pitchFamily="34" charset="0"/>
              <a:cs typeface="Arial" panose="020B0604020202020204" pitchFamily="34" charset="0"/>
            </a:endParaRPr>
          </a:p>
          <a:p>
            <a:pPr lvl="0"/>
            <a:endParaRPr lang="ru-RU" sz="1600" dirty="0"/>
          </a:p>
          <a:p>
            <a:pPr marL="285750" lvl="0" indent="-285750">
              <a:buFont typeface="Wingdings" panose="05000000000000000000" pitchFamily="2" charset="2"/>
              <a:buChar char="q"/>
            </a:pPr>
            <a:r>
              <a:rPr lang="en-US" sz="1600" dirty="0"/>
              <a:t>Provision of work and leisure conditions in accordance with </a:t>
            </a:r>
            <a:r>
              <a:rPr lang="en-US" sz="1600" dirty="0" err="1"/>
              <a:t>labour</a:t>
            </a:r>
            <a:r>
              <a:rPr lang="en-US" sz="1600" dirty="0"/>
              <a:t> protection requirements. </a:t>
            </a:r>
          </a:p>
          <a:p>
            <a:pPr lvl="0"/>
            <a:endParaRPr lang="ru-RU" sz="1600" dirty="0"/>
          </a:p>
          <a:p>
            <a:pPr marL="285750" lvl="0" indent="-285750">
              <a:buFont typeface="Wingdings" panose="05000000000000000000" pitchFamily="2" charset="2"/>
              <a:buChar char="q"/>
            </a:pPr>
            <a:r>
              <a:rPr lang="en-US" sz="1600" dirty="0"/>
              <a:t>Organization of recreation and eating areas</a:t>
            </a:r>
          </a:p>
          <a:p>
            <a:pPr lvl="0"/>
            <a:endParaRPr lang="ru-RU" sz="1600" dirty="0"/>
          </a:p>
          <a:p>
            <a:pPr marL="285750" lvl="0" indent="-285750">
              <a:buFont typeface="Wingdings" panose="05000000000000000000" pitchFamily="2" charset="2"/>
              <a:buChar char="q"/>
            </a:pPr>
            <a:r>
              <a:rPr lang="en-US" sz="1600" dirty="0"/>
              <a:t> Internal audit to monitor compliance with </a:t>
            </a:r>
            <a:r>
              <a:rPr lang="en-US" sz="1600" dirty="0" err="1"/>
              <a:t>labour</a:t>
            </a:r>
            <a:r>
              <a:rPr lang="en-US" sz="1600" dirty="0"/>
              <a:t> protection requirements and application of safe working methods.</a:t>
            </a:r>
            <a:endParaRPr lang="ru-RU" sz="1600" dirty="0"/>
          </a:p>
        </p:txBody>
      </p:sp>
    </p:spTree>
    <p:extLst>
      <p:ext uri="{BB962C8B-B14F-4D97-AF65-F5344CB8AC3E}">
        <p14:creationId xmlns:p14="http://schemas.microsoft.com/office/powerpoint/2010/main" val="420831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 y="2148425"/>
            <a:ext cx="8532440" cy="479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0011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SAFETY</a:t>
            </a:r>
          </a:p>
        </p:txBody>
      </p:sp>
      <p:sp>
        <p:nvSpPr>
          <p:cNvPr id="8" name="Прямоугольник 7"/>
          <p:cNvSpPr/>
          <p:nvPr/>
        </p:nvSpPr>
        <p:spPr>
          <a:xfrm>
            <a:off x="467544" y="1124744"/>
            <a:ext cx="7416824" cy="1403461"/>
          </a:xfrm>
          <a:prstGeom prst="rect">
            <a:avLst/>
          </a:prstGeom>
        </p:spPr>
        <p:txBody>
          <a:bodyPr wrap="square">
            <a:spAutoFit/>
          </a:bodyPr>
          <a:lstStyle/>
          <a:p>
            <a:pPr lvl="0">
              <a:spcBef>
                <a:spcPct val="20000"/>
              </a:spcBef>
            </a:pPr>
            <a:r>
              <a:rPr lang="en-US" b="1" dirty="0">
                <a:latin typeface="Arial" panose="020B0604020202020204" pitchFamily="34" charset="0"/>
                <a:cs typeface="Arial" panose="020B0604020202020204" pitchFamily="34" charset="0"/>
              </a:rPr>
              <a:t>Trainings</a:t>
            </a:r>
            <a:endParaRPr lang="ru-RU" b="1" dirty="0">
              <a:latin typeface="Arial" panose="020B0604020202020204" pitchFamily="34" charset="0"/>
              <a:cs typeface="Arial" panose="020B0604020202020204" pitchFamily="34" charset="0"/>
            </a:endParaRPr>
          </a:p>
          <a:p>
            <a:pPr>
              <a:spcBef>
                <a:spcPct val="20000"/>
              </a:spcBef>
            </a:pPr>
            <a:endParaRPr lang="ru-RU" sz="1600" dirty="0"/>
          </a:p>
          <a:p>
            <a:pPr marL="285750" lvl="0" indent="-285750">
              <a:buFont typeface="Wingdings" panose="05000000000000000000" pitchFamily="2" charset="2"/>
              <a:buChar char="q"/>
            </a:pPr>
            <a:r>
              <a:rPr lang="en-US" sz="1600" dirty="0"/>
              <a:t>Trainings on labor protection</a:t>
            </a:r>
          </a:p>
          <a:p>
            <a:pPr lvl="0"/>
            <a:endParaRPr lang="ru-RU" sz="1600" dirty="0"/>
          </a:p>
          <a:p>
            <a:pPr marL="285750" lvl="0" indent="-285750">
              <a:buFont typeface="Wingdings" panose="05000000000000000000" pitchFamily="2" charset="2"/>
              <a:buChar char="q"/>
            </a:pPr>
            <a:r>
              <a:rPr lang="en-US" sz="1600" dirty="0"/>
              <a:t>Attestation of employees</a:t>
            </a:r>
            <a:endParaRPr lang="ru-RU" sz="1600" dirty="0"/>
          </a:p>
        </p:txBody>
      </p:sp>
    </p:spTree>
    <p:extLst>
      <p:ext uri="{BB962C8B-B14F-4D97-AF65-F5344CB8AC3E}">
        <p14:creationId xmlns:p14="http://schemas.microsoft.com/office/powerpoint/2010/main" val="295296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 y="761683"/>
            <a:ext cx="9141621" cy="609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7544" y="188641"/>
            <a:ext cx="4824536" cy="1040285"/>
          </a:xfrm>
          <a:prstGeom prst="rect">
            <a:avLst/>
          </a:prstGeom>
        </p:spPr>
        <p:txBody>
          <a:bodyPr wrap="square">
            <a:spAutoFit/>
          </a:bodyPr>
          <a:lstStyle/>
          <a:p>
            <a:pPr lvl="0">
              <a:spcBef>
                <a:spcPct val="20000"/>
              </a:spcBef>
            </a:pPr>
            <a:r>
              <a:rPr lang="en-US" sz="2800" b="1" dirty="0">
                <a:solidFill>
                  <a:srgbClr val="002060"/>
                </a:solidFill>
                <a:latin typeface="Arial" panose="020B0604020202020204" pitchFamily="34" charset="0"/>
                <a:cs typeface="Arial" panose="020B0604020202020204" pitchFamily="34" charset="0"/>
              </a:rPr>
              <a:t>We care about people and</a:t>
            </a:r>
          </a:p>
          <a:p>
            <a:pPr lvl="0">
              <a:spcBef>
                <a:spcPct val="20000"/>
              </a:spcBef>
            </a:pPr>
            <a:r>
              <a:rPr lang="en-US" sz="2800" b="1" dirty="0">
                <a:solidFill>
                  <a:srgbClr val="002060"/>
                </a:solidFill>
                <a:latin typeface="Arial" panose="020B0604020202020204" pitchFamily="34" charset="0"/>
                <a:cs typeface="Arial" panose="020B0604020202020204" pitchFamily="34" charset="0"/>
              </a:rPr>
              <a:t>We protect nature</a:t>
            </a:r>
            <a:endParaRPr lang="ru-RU" sz="2800" b="1"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2" name="TextBox 1"/>
          <p:cNvSpPr txBox="1"/>
          <p:nvPr/>
        </p:nvSpPr>
        <p:spPr>
          <a:xfrm>
            <a:off x="179512" y="1432536"/>
            <a:ext cx="2592288" cy="6432530"/>
          </a:xfrm>
          <a:prstGeom prst="rect">
            <a:avLst/>
          </a:prstGeom>
          <a:noFill/>
        </p:spPr>
        <p:txBody>
          <a:bodyPr wrap="square" rtlCol="0">
            <a:spAutoFit/>
          </a:bodyPr>
          <a:lstStyle/>
          <a:p>
            <a:endParaRPr lang="en-US" sz="1600" dirty="0" smtClean="0">
              <a:solidFill>
                <a:schemeClr val="tx2">
                  <a:lumMod val="50000"/>
                </a:schemeClr>
              </a:solidFill>
              <a:latin typeface="Arial" panose="020B0604020202020204" pitchFamily="34" charset="0"/>
              <a:cs typeface="Arial" panose="020B0604020202020204" pitchFamily="34" charset="0"/>
            </a:endParaRPr>
          </a:p>
          <a:p>
            <a:pPr marL="285750" indent="-285750">
              <a:buFontTx/>
              <a:buChar char="-"/>
            </a:pPr>
            <a:r>
              <a:rPr lang="en-US" b="1" dirty="0" smtClean="0">
                <a:solidFill>
                  <a:schemeClr val="tx2">
                    <a:lumMod val="50000"/>
                  </a:schemeClr>
                </a:solidFill>
                <a:latin typeface="Arial" panose="020B0604020202020204" pitchFamily="34" charset="0"/>
                <a:cs typeface="Arial" panose="020B0604020202020204" pitchFamily="34" charset="0"/>
              </a:rPr>
              <a:t>Compliance </a:t>
            </a:r>
            <a:r>
              <a:rPr lang="en-US" b="1" dirty="0">
                <a:solidFill>
                  <a:schemeClr val="tx2">
                    <a:lumMod val="50000"/>
                  </a:schemeClr>
                </a:solidFill>
                <a:latin typeface="Arial" panose="020B0604020202020204" pitchFamily="34" charset="0"/>
                <a:cs typeface="Arial" panose="020B0604020202020204" pitchFamily="34" charset="0"/>
              </a:rPr>
              <a:t>with      environmental safety requirements are reflected in contracts with counterparties. </a:t>
            </a: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buFontTx/>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buFontTx/>
              <a:buChar char="-"/>
            </a:pPr>
            <a:r>
              <a:rPr lang="en-US" b="1" dirty="0" smtClean="0">
                <a:solidFill>
                  <a:schemeClr val="tx2">
                    <a:lumMod val="50000"/>
                  </a:schemeClr>
                </a:solidFill>
                <a:latin typeface="Arial" panose="020B0604020202020204" pitchFamily="34" charset="0"/>
                <a:cs typeface="Arial" panose="020B0604020202020204" pitchFamily="34" charset="0"/>
              </a:rPr>
              <a:t>For </a:t>
            </a:r>
            <a:r>
              <a:rPr lang="en-US" b="1" dirty="0">
                <a:solidFill>
                  <a:schemeClr val="tx2">
                    <a:lumMod val="50000"/>
                  </a:schemeClr>
                </a:solidFill>
                <a:latin typeface="Arial" panose="020B0604020202020204" pitchFamily="34" charset="0"/>
                <a:cs typeface="Arial" panose="020B0604020202020204" pitchFamily="34" charset="0"/>
              </a:rPr>
              <a:t>the moment MOLCOM has no regulatory fines or penalties, but we commit to be transparent  to this </a:t>
            </a:r>
            <a:r>
              <a:rPr lang="en-US" b="1" dirty="0" smtClean="0">
                <a:solidFill>
                  <a:schemeClr val="tx2">
                    <a:lumMod val="50000"/>
                  </a:schemeClr>
                </a:solidFill>
                <a:latin typeface="Arial" panose="020B0604020202020204" pitchFamily="34" charset="0"/>
                <a:cs typeface="Arial" panose="020B0604020202020204" pitchFamily="34" charset="0"/>
              </a:rPr>
              <a:t>aspect </a:t>
            </a:r>
            <a:r>
              <a:rPr lang="en-US" b="1" dirty="0">
                <a:solidFill>
                  <a:schemeClr val="tx2">
                    <a:lumMod val="50000"/>
                  </a:schemeClr>
                </a:solidFill>
                <a:latin typeface="Arial" panose="020B0604020202020204" pitchFamily="34" charset="0"/>
                <a:cs typeface="Arial" panose="020B0604020202020204" pitchFamily="34" charset="0"/>
              </a:rPr>
              <a:t>in the event </a:t>
            </a:r>
            <a:r>
              <a:rPr lang="en-US" b="1">
                <a:solidFill>
                  <a:schemeClr val="tx2">
                    <a:lumMod val="50000"/>
                  </a:schemeClr>
                </a:solidFill>
                <a:latin typeface="Arial" panose="020B0604020202020204" pitchFamily="34" charset="0"/>
                <a:cs typeface="Arial" panose="020B0604020202020204" pitchFamily="34" charset="0"/>
              </a:rPr>
              <a:t>that </a:t>
            </a:r>
            <a:r>
              <a:rPr lang="en-US" b="1" smtClean="0">
                <a:solidFill>
                  <a:schemeClr val="tx2">
                    <a:lumMod val="50000"/>
                  </a:schemeClr>
                </a:solidFill>
                <a:latin typeface="Arial" panose="020B0604020202020204" pitchFamily="34" charset="0"/>
                <a:cs typeface="Arial" panose="020B0604020202020204" pitchFamily="34" charset="0"/>
              </a:rPr>
              <a:t>we </a:t>
            </a:r>
            <a:r>
              <a:rPr lang="en-US" b="1" dirty="0">
                <a:solidFill>
                  <a:schemeClr val="tx2">
                    <a:lumMod val="50000"/>
                  </a:schemeClr>
                </a:solidFill>
                <a:latin typeface="Arial" panose="020B0604020202020204" pitchFamily="34" charset="0"/>
                <a:cs typeface="Arial" panose="020B0604020202020204" pitchFamily="34" charset="0"/>
              </a:rPr>
              <a:t>will receive one in </a:t>
            </a:r>
            <a:r>
              <a:rPr lang="en-US" b="1">
                <a:solidFill>
                  <a:schemeClr val="tx2">
                    <a:lumMod val="50000"/>
                  </a:schemeClr>
                </a:solidFill>
                <a:latin typeface="Arial" panose="020B0604020202020204" pitchFamily="34" charset="0"/>
                <a:cs typeface="Arial" panose="020B0604020202020204" pitchFamily="34" charset="0"/>
              </a:rPr>
              <a:t>the </a:t>
            </a:r>
            <a:r>
              <a:rPr lang="en-US" b="1" smtClean="0">
                <a:solidFill>
                  <a:schemeClr val="tx2">
                    <a:lumMod val="50000"/>
                  </a:schemeClr>
                </a:solidFill>
                <a:latin typeface="Arial" panose="020B0604020202020204" pitchFamily="34" charset="0"/>
                <a:cs typeface="Arial" panose="020B0604020202020204" pitchFamily="34" charset="0"/>
              </a:rPr>
              <a:t>future</a:t>
            </a:r>
            <a:r>
              <a:rPr lang="en-US" b="1" dirty="0">
                <a:solidFill>
                  <a:schemeClr val="tx2">
                    <a:lumMod val="50000"/>
                  </a:schemeClr>
                </a:solidFill>
                <a:latin typeface="Arial" panose="020B0604020202020204" pitchFamily="34" charset="0"/>
                <a:cs typeface="Arial" panose="020B0604020202020204" pitchFamily="34" charset="0"/>
              </a:rPr>
              <a:t>.</a:t>
            </a:r>
            <a:endParaRPr lang="en-US" b="1" dirty="0" smtClean="0">
              <a:solidFill>
                <a:schemeClr val="tx2">
                  <a:lumMod val="50000"/>
                </a:schemeClr>
              </a:solidFill>
              <a:latin typeface="Arial" panose="020B0604020202020204" pitchFamily="34" charset="0"/>
              <a:cs typeface="Arial" panose="020B0604020202020204" pitchFamily="34" charset="0"/>
            </a:endParaRPr>
          </a:p>
          <a:p>
            <a:r>
              <a:rPr lang="en-US" b="1" dirty="0" smtClean="0">
                <a:solidFill>
                  <a:schemeClr val="tx2">
                    <a:lumMod val="50000"/>
                  </a:schemeClr>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
            </a:r>
            <a:br>
              <a:rPr lang="en-US" dirty="0">
                <a:solidFill>
                  <a:schemeClr val="tx2">
                    <a:lumMod val="50000"/>
                  </a:schemeClr>
                </a:solidFill>
                <a:latin typeface="Arial" panose="020B0604020202020204" pitchFamily="34" charset="0"/>
                <a:cs typeface="Arial" panose="020B0604020202020204" pitchFamily="34" charset="0"/>
              </a:rPr>
            </a:br>
            <a:r>
              <a:rPr lang="en-US" dirty="0">
                <a:solidFill>
                  <a:schemeClr val="tx2">
                    <a:lumMod val="50000"/>
                  </a:schemeClr>
                </a:solidFill>
                <a:latin typeface="Arial" panose="020B0604020202020204" pitchFamily="34" charset="0"/>
                <a:cs typeface="Arial" panose="020B0604020202020204" pitchFamily="34" charset="0"/>
              </a:rPr>
              <a:t/>
            </a:r>
            <a:br>
              <a:rPr lang="en-US" dirty="0">
                <a:solidFill>
                  <a:schemeClr val="tx2">
                    <a:lumMod val="50000"/>
                  </a:schemeClr>
                </a:solidFill>
                <a:latin typeface="Arial" panose="020B0604020202020204" pitchFamily="34" charset="0"/>
                <a:cs typeface="Arial" panose="020B0604020202020204" pitchFamily="34" charset="0"/>
              </a:rPr>
            </a:br>
            <a:r>
              <a:rPr lang="en-US" dirty="0">
                <a:solidFill>
                  <a:schemeClr val="tx2">
                    <a:lumMod val="50000"/>
                  </a:schemeClr>
                </a:solidFill>
                <a:latin typeface="Arial" panose="020B0604020202020204" pitchFamily="34" charset="0"/>
                <a:cs typeface="Arial" panose="020B0604020202020204" pitchFamily="34" charset="0"/>
              </a:rPr>
              <a:t/>
            </a:r>
            <a:br>
              <a:rPr lang="en-US" dirty="0">
                <a:solidFill>
                  <a:schemeClr val="tx2">
                    <a:lumMod val="50000"/>
                  </a:schemeClr>
                </a:solidFill>
                <a:latin typeface="Arial" panose="020B0604020202020204" pitchFamily="34" charset="0"/>
                <a:cs typeface="Arial" panose="020B0604020202020204" pitchFamily="34" charset="0"/>
              </a:rPr>
            </a:br>
            <a:endParaRPr lang="en-US" dirty="0">
              <a:solidFill>
                <a:schemeClr val="tx2">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7161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526" y="2924944"/>
            <a:ext cx="5266472" cy="3949854"/>
          </a:xfrm>
          <a:prstGeom prst="rect">
            <a:avLst/>
          </a:prstGeom>
        </p:spPr>
      </p:pic>
      <p:sp>
        <p:nvSpPr>
          <p:cNvPr id="4" name="Прямоугольник 3"/>
          <p:cNvSpPr/>
          <p:nvPr/>
        </p:nvSpPr>
        <p:spPr>
          <a:xfrm>
            <a:off x="467544" y="188640"/>
            <a:ext cx="3290260"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ENVIRONMENTAL</a:t>
            </a:r>
          </a:p>
        </p:txBody>
      </p:sp>
      <p:sp>
        <p:nvSpPr>
          <p:cNvPr id="5" name="Прямоугольник 4"/>
          <p:cNvSpPr/>
          <p:nvPr/>
        </p:nvSpPr>
        <p:spPr>
          <a:xfrm>
            <a:off x="611560" y="908720"/>
            <a:ext cx="5472608" cy="5226046"/>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Energy conservation</a:t>
            </a:r>
          </a:p>
          <a:p>
            <a:pPr lvl="0"/>
            <a:endParaRPr lang="ru-RU" dirty="0">
              <a:solidFill>
                <a:schemeClr val="tx1"/>
              </a:solidFill>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dirty="0"/>
              <a:t>Using energy-saving lamps throughout the territory of the warehouse complex.</a:t>
            </a:r>
          </a:p>
          <a:p>
            <a:pPr>
              <a:spcBef>
                <a:spcPct val="20000"/>
              </a:spcBef>
            </a:pPr>
            <a:endParaRPr lang="en-US" dirty="0"/>
          </a:p>
          <a:p>
            <a:pPr marL="285750" indent="-285750">
              <a:spcBef>
                <a:spcPct val="20000"/>
              </a:spcBef>
              <a:buFont typeface="Wingdings" panose="05000000000000000000" pitchFamily="2" charset="2"/>
              <a:buChar char="q"/>
            </a:pPr>
            <a:r>
              <a:rPr lang="en-US" dirty="0"/>
              <a:t>MOLCOM is switching to using LED-based lighting. </a:t>
            </a:r>
          </a:p>
          <a:p>
            <a:pPr marL="265113">
              <a:spcBef>
                <a:spcPct val="20000"/>
              </a:spcBef>
            </a:pPr>
            <a:r>
              <a:rPr lang="en-US" sz="1400" dirty="0"/>
              <a:t>After a full switch it is expected to reduce energy consumption by at least 2,7 times</a:t>
            </a:r>
            <a:endParaRPr lang="ru-RU" sz="1400" dirty="0"/>
          </a:p>
          <a:p>
            <a:pPr marL="285750" indent="-285750">
              <a:spcBef>
                <a:spcPct val="20000"/>
              </a:spcBef>
              <a:buFont typeface="Wingdings" panose="05000000000000000000" pitchFamily="2" charset="2"/>
              <a:buChar char="q"/>
            </a:pPr>
            <a:endParaRPr lang="ru-RU" dirty="0">
              <a:solidFill>
                <a:srgbClr val="002060"/>
              </a:solidFill>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dirty="0"/>
              <a:t>At the moment MOLCOM is transferring to using lithium-ion batteries in warehouse machines (instead of using gasoline and diesel). </a:t>
            </a:r>
          </a:p>
          <a:p>
            <a:pPr marL="285750" indent="-285750">
              <a:spcBef>
                <a:spcPct val="20000"/>
              </a:spcBef>
              <a:buFont typeface="Wingdings" panose="05000000000000000000" pitchFamily="2" charset="2"/>
              <a:buChar char="q"/>
            </a:pPr>
            <a:endParaRPr lang="en-US" sz="1600" dirty="0"/>
          </a:p>
          <a:p>
            <a:pPr marL="285750" indent="-285750">
              <a:spcBef>
                <a:spcPct val="20000"/>
              </a:spcBef>
              <a:buFont typeface="Wingdings" panose="05000000000000000000" pitchFamily="2" charset="2"/>
              <a:buChar char="q"/>
            </a:pPr>
            <a:endParaRPr lang="ru-RU" sz="1600" dirty="0"/>
          </a:p>
          <a:p>
            <a:pPr marL="285750" indent="-285750">
              <a:spcBef>
                <a:spcPct val="20000"/>
              </a:spcBef>
              <a:buFont typeface="Wingdings" panose="05000000000000000000" pitchFamily="2" charset="2"/>
              <a:buChar char="q"/>
            </a:pPr>
            <a:endParaRPr lang="en-US" sz="1600" dirty="0">
              <a:solidFill>
                <a:srgbClr val="002060"/>
              </a:solidFill>
              <a:latin typeface="Arial" panose="020B0604020202020204" pitchFamily="34" charset="0"/>
              <a:cs typeface="Arial" panose="020B0604020202020204" pitchFamily="34" charset="0"/>
            </a:endParaRPr>
          </a:p>
          <a:p>
            <a:pPr>
              <a:spcBef>
                <a:spcPct val="20000"/>
              </a:spcBef>
            </a:pPr>
            <a:endParaRPr lang="en-US" sz="1600" b="1" dirty="0">
              <a:latin typeface="Arial"/>
              <a:cs typeface="Arial"/>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pic>
        <p:nvPicPr>
          <p:cNvPr id="1026" name="Picture 2" descr="http://i.ytimg.com/vi/DTJrKsovSQM/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49765"/>
            <a:ext cx="3877526" cy="222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984"/>
            <a:ext cx="9144000" cy="3573016"/>
          </a:xfrm>
          <a:prstGeom prst="rect">
            <a:avLst/>
          </a:prstGeom>
        </p:spPr>
      </p:pic>
      <p:sp>
        <p:nvSpPr>
          <p:cNvPr id="5" name="Прямоугольник 4"/>
          <p:cNvSpPr/>
          <p:nvPr/>
        </p:nvSpPr>
        <p:spPr>
          <a:xfrm>
            <a:off x="576001" y="1052736"/>
            <a:ext cx="7668407" cy="3797963"/>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Green initiatives</a:t>
            </a:r>
          </a:p>
          <a:p>
            <a:pPr lvl="0"/>
            <a:endParaRPr lang="ru-RU" dirty="0">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2 artesian water sources on the premises</a:t>
            </a:r>
          </a:p>
          <a:p>
            <a:pPr>
              <a:spcBef>
                <a:spcPct val="20000"/>
              </a:spcBef>
            </a:pP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With filters and water quality control.</a:t>
            </a:r>
          </a:p>
          <a:p>
            <a:pPr>
              <a:spcBef>
                <a:spcPct val="20000"/>
              </a:spcBef>
            </a:pPr>
            <a:endParaRPr lang="ru-RU" sz="1600" dirty="0">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There’s waste water treatment plant on the territory. Waste water runs through the storm collectors and filters before being released.</a:t>
            </a:r>
          </a:p>
          <a:p>
            <a:pPr>
              <a:spcBef>
                <a:spcPct val="20000"/>
              </a:spcBef>
            </a:pPr>
            <a:endParaRPr lang="en-US" sz="1600" dirty="0">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Our  sewage waters are not discharged into water objects (lakes, rivers).</a:t>
            </a:r>
          </a:p>
          <a:p>
            <a:pPr>
              <a:spcBef>
                <a:spcPct val="20000"/>
              </a:spcBef>
            </a:pPr>
            <a:endParaRPr lang="en-US" sz="1600" dirty="0">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MOLCOM has a landscape gardener in staff who’s in charge of adding trees and plants around the company’s territory. </a:t>
            </a:r>
            <a:endParaRPr lang="ru-RU" sz="1600" dirty="0">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9" name="Прямоугольник 8"/>
          <p:cNvSpPr/>
          <p:nvPr/>
        </p:nvSpPr>
        <p:spPr>
          <a:xfrm>
            <a:off x="467544" y="188640"/>
            <a:ext cx="3290260"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ENVIRONMENTAL</a:t>
            </a:r>
          </a:p>
        </p:txBody>
      </p:sp>
    </p:spTree>
    <p:extLst>
      <p:ext uri="{BB962C8B-B14F-4D97-AF65-F5344CB8AC3E}">
        <p14:creationId xmlns:p14="http://schemas.microsoft.com/office/powerpoint/2010/main" val="196995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674" y="3429000"/>
            <a:ext cx="4755190" cy="3170127"/>
          </a:xfrm>
          <a:prstGeom prst="rect">
            <a:avLst/>
          </a:prstGeom>
        </p:spPr>
      </p:pic>
      <p:sp>
        <p:nvSpPr>
          <p:cNvPr id="5" name="Прямоугольник 4"/>
          <p:cNvSpPr/>
          <p:nvPr/>
        </p:nvSpPr>
        <p:spPr>
          <a:xfrm>
            <a:off x="554297" y="1052736"/>
            <a:ext cx="7758885" cy="4930581"/>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Waste </a:t>
            </a:r>
            <a:r>
              <a:rPr lang="en-US" altLang="en-US" b="1" dirty="0">
                <a:latin typeface="Arial" panose="020B0604020202020204" pitchFamily="34" charset="0"/>
                <a:cs typeface="Arial" panose="020B0604020202020204" pitchFamily="34" charset="0"/>
              </a:rPr>
              <a:t>management and recycling</a:t>
            </a:r>
          </a:p>
          <a:p>
            <a:pPr lvl="0"/>
            <a:endParaRPr lang="en-US" dirty="0">
              <a:solidFill>
                <a:schemeClr val="tx1"/>
              </a:solidFill>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t>At MOLCOM there is a division that collects warehouse garbage, divides it by categories and transfers to licensed subcontractors for utilization / recycling.</a:t>
            </a:r>
          </a:p>
          <a:p>
            <a:pPr marL="285750" indent="-285750">
              <a:spcBef>
                <a:spcPct val="20000"/>
              </a:spcBef>
              <a:buFont typeface="Wingdings" panose="05000000000000000000" pitchFamily="2" charset="2"/>
              <a:buChar char="q"/>
            </a:pPr>
            <a:endParaRPr lang="en-US" sz="1600" dirty="0"/>
          </a:p>
          <a:p>
            <a:pPr marL="285750" indent="-285750">
              <a:spcBef>
                <a:spcPct val="20000"/>
              </a:spcBef>
              <a:buFont typeface="Wingdings" panose="05000000000000000000" pitchFamily="2" charset="2"/>
              <a:buChar char="q"/>
            </a:pPr>
            <a:r>
              <a:rPr lang="en-US" sz="1600" dirty="0"/>
              <a:t>MOLCOM does its best to support Nature by recycling scrap tires, used pallets, metal scrap, etc. </a:t>
            </a:r>
          </a:p>
          <a:p>
            <a:pPr marL="285750" indent="-285750">
              <a:spcBef>
                <a:spcPct val="20000"/>
              </a:spcBef>
              <a:buFont typeface="Wingdings" panose="05000000000000000000" pitchFamily="2" charset="2"/>
              <a:buChar char="q"/>
            </a:pPr>
            <a:endParaRPr lang="en-US" sz="1600" dirty="0"/>
          </a:p>
          <a:p>
            <a:pPr marL="285750" indent="-285750">
              <a:spcBef>
                <a:spcPct val="20000"/>
              </a:spcBef>
              <a:buFont typeface="Wingdings" panose="05000000000000000000" pitchFamily="2" charset="2"/>
              <a:buChar char="q"/>
            </a:pPr>
            <a:r>
              <a:rPr lang="en-US" sz="1600" dirty="0"/>
              <a:t>Our</a:t>
            </a:r>
            <a:r>
              <a:rPr lang="ru-RU" sz="1600" dirty="0"/>
              <a:t> </a:t>
            </a:r>
            <a:r>
              <a:rPr lang="en-US" sz="1600" dirty="0"/>
              <a:t>operating activity waste production limits are fixed for the period </a:t>
            </a:r>
            <a:r>
              <a:rPr lang="ru-RU" sz="1600" dirty="0"/>
              <a:t>2015-2020</a:t>
            </a:r>
            <a:r>
              <a:rPr lang="en-US" sz="1600" dirty="0"/>
              <a:t> and strictly controlled</a:t>
            </a:r>
            <a:r>
              <a:rPr lang="ru-RU" sz="1600" dirty="0"/>
              <a:t>. </a:t>
            </a:r>
            <a:endParaRPr lang="en-US" sz="1600" dirty="0"/>
          </a:p>
          <a:p>
            <a:pPr lvl="0">
              <a:spcBef>
                <a:spcPct val="20000"/>
              </a:spcBef>
            </a:pPr>
            <a:endParaRPr lang="ru-RU" sz="1600" dirty="0">
              <a:solidFill>
                <a:srgbClr val="FF0000"/>
              </a:solidFill>
            </a:endParaRPr>
          </a:p>
          <a:p>
            <a:pPr>
              <a:spcBef>
                <a:spcPct val="20000"/>
              </a:spcBef>
            </a:pPr>
            <a:endParaRPr lang="ru-RU" sz="1600" dirty="0"/>
          </a:p>
          <a:p>
            <a:pPr>
              <a:spcBef>
                <a:spcPct val="20000"/>
              </a:spcBef>
            </a:pPr>
            <a:endParaRPr lang="ru-RU" sz="1600" dirty="0"/>
          </a:p>
          <a:p>
            <a:pPr marL="285750" indent="-285750">
              <a:spcBef>
                <a:spcPct val="20000"/>
              </a:spcBef>
              <a:buFont typeface="Wingdings" panose="05000000000000000000" pitchFamily="2" charset="2"/>
              <a:buChar char="q"/>
            </a:pPr>
            <a:endParaRPr lang="ru-RU" sz="1600" dirty="0"/>
          </a:p>
          <a:p>
            <a:pPr marL="285750" indent="-285750">
              <a:spcBef>
                <a:spcPct val="20000"/>
              </a:spcBef>
              <a:buFont typeface="Wingdings" panose="05000000000000000000" pitchFamily="2" charset="2"/>
              <a:buChar char="q"/>
            </a:pPr>
            <a:endParaRPr lang="en-US" sz="1600" dirty="0">
              <a:solidFill>
                <a:srgbClr val="002060"/>
              </a:solidFill>
              <a:latin typeface="Arial" panose="020B0604020202020204" pitchFamily="34" charset="0"/>
              <a:cs typeface="Arial" panose="020B0604020202020204" pitchFamily="34" charset="0"/>
            </a:endParaRPr>
          </a:p>
          <a:p>
            <a:pPr>
              <a:spcBef>
                <a:spcPct val="20000"/>
              </a:spcBef>
            </a:pPr>
            <a:endParaRPr lang="en-US" sz="1600" b="1" dirty="0">
              <a:latin typeface="Arial"/>
              <a:cs typeface="Arial"/>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8" name="Прямоугольник 7"/>
          <p:cNvSpPr/>
          <p:nvPr/>
        </p:nvSpPr>
        <p:spPr>
          <a:xfrm>
            <a:off x="467544" y="188640"/>
            <a:ext cx="3290260"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ENVIRONMENTAL</a:t>
            </a:r>
          </a:p>
        </p:txBody>
      </p:sp>
    </p:spTree>
    <p:extLst>
      <p:ext uri="{BB962C8B-B14F-4D97-AF65-F5344CB8AC3E}">
        <p14:creationId xmlns:p14="http://schemas.microsoft.com/office/powerpoint/2010/main" val="230300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10" y="3651696"/>
            <a:ext cx="4677544" cy="311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54297" y="1052736"/>
            <a:ext cx="7758885" cy="4850559"/>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Waste reduction</a:t>
            </a:r>
          </a:p>
          <a:p>
            <a:pPr lvl="0"/>
            <a:endParaRPr lang="en-US" dirty="0">
              <a:solidFill>
                <a:schemeClr val="tx1"/>
              </a:solidFill>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q"/>
            </a:pPr>
            <a:r>
              <a:rPr lang="en-US" sz="1600" dirty="0"/>
              <a:t>We make all efforts to reduce paper consumption by switching our current customers to electronic data exchange, as well as adapting paperless technologies within the company. </a:t>
            </a:r>
          </a:p>
          <a:p>
            <a:pPr marL="285750" indent="-285750">
              <a:spcBef>
                <a:spcPct val="20000"/>
              </a:spcBef>
              <a:buFont typeface="Wingdings" panose="05000000000000000000" pitchFamily="2" charset="2"/>
              <a:buChar char="q"/>
            </a:pPr>
            <a:endParaRPr lang="en-US" sz="1600" dirty="0"/>
          </a:p>
          <a:p>
            <a:pPr marL="285750" indent="-285750">
              <a:spcBef>
                <a:spcPct val="20000"/>
              </a:spcBef>
              <a:buFont typeface="Wingdings" panose="05000000000000000000" pitchFamily="2" charset="2"/>
              <a:buChar char="q"/>
            </a:pPr>
            <a:r>
              <a:rPr lang="en-US" sz="1600" dirty="0"/>
              <a:t>We’re working on lowering the thermal loss by using smart heating system (modernizing boiler houses).</a:t>
            </a:r>
          </a:p>
          <a:p>
            <a:pPr>
              <a:spcBef>
                <a:spcPct val="20000"/>
              </a:spcBef>
            </a:pPr>
            <a:r>
              <a:rPr lang="en-US" sz="1600" dirty="0"/>
              <a:t> </a:t>
            </a:r>
          </a:p>
          <a:p>
            <a:pPr marL="285750" indent="-285750">
              <a:spcBef>
                <a:spcPct val="20000"/>
              </a:spcBef>
              <a:buFont typeface="Wingdings" panose="05000000000000000000" pitchFamily="2" charset="2"/>
              <a:buChar char="q"/>
            </a:pPr>
            <a:r>
              <a:rPr lang="en-US" sz="1600" dirty="0"/>
              <a:t>We’re cutting the consumption of the materials made from polystyrene and polyethylene (including their repeated usage).</a:t>
            </a:r>
          </a:p>
          <a:p>
            <a:pPr>
              <a:spcBef>
                <a:spcPct val="20000"/>
              </a:spcBef>
            </a:pPr>
            <a:endParaRPr lang="ru-RU" sz="1600" dirty="0"/>
          </a:p>
          <a:p>
            <a:pPr>
              <a:spcBef>
                <a:spcPct val="20000"/>
              </a:spcBef>
            </a:pPr>
            <a:endParaRPr lang="ru-RU" sz="1600" dirty="0"/>
          </a:p>
          <a:p>
            <a:pPr marL="285750" indent="-285750">
              <a:spcBef>
                <a:spcPct val="20000"/>
              </a:spcBef>
              <a:buFont typeface="Wingdings" panose="05000000000000000000" pitchFamily="2" charset="2"/>
              <a:buChar char="q"/>
            </a:pPr>
            <a:endParaRPr lang="ru-RU" sz="1600" dirty="0"/>
          </a:p>
          <a:p>
            <a:pPr marL="285750" indent="-285750">
              <a:spcBef>
                <a:spcPct val="20000"/>
              </a:spcBef>
              <a:buFont typeface="Wingdings" panose="05000000000000000000" pitchFamily="2" charset="2"/>
              <a:buChar char="q"/>
            </a:pPr>
            <a:endParaRPr lang="en-US" sz="1600" dirty="0">
              <a:solidFill>
                <a:srgbClr val="002060"/>
              </a:solidFill>
              <a:latin typeface="Arial" panose="020B0604020202020204" pitchFamily="34" charset="0"/>
              <a:cs typeface="Arial" panose="020B0604020202020204" pitchFamily="34" charset="0"/>
            </a:endParaRPr>
          </a:p>
          <a:p>
            <a:pPr>
              <a:spcBef>
                <a:spcPct val="20000"/>
              </a:spcBef>
            </a:pPr>
            <a:endParaRPr lang="en-US" sz="1600" b="1" dirty="0">
              <a:latin typeface="Arial"/>
              <a:cs typeface="Arial"/>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3290260"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ENVIRONMENTAL</a:t>
            </a:r>
          </a:p>
        </p:txBody>
      </p:sp>
    </p:spTree>
    <p:extLst>
      <p:ext uri="{BB962C8B-B14F-4D97-AF65-F5344CB8AC3E}">
        <p14:creationId xmlns:p14="http://schemas.microsoft.com/office/powerpoint/2010/main" val="319887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10" y="4899758"/>
            <a:ext cx="1331231" cy="13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8" name="Прямоугольник 7"/>
          <p:cNvSpPr/>
          <p:nvPr/>
        </p:nvSpPr>
        <p:spPr>
          <a:xfrm>
            <a:off x="467544" y="188640"/>
            <a:ext cx="3290260"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ENVIRONMENTAL</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8707" y="2919589"/>
            <a:ext cx="1618228" cy="2138852"/>
          </a:xfrm>
          <a:prstGeom prst="rect">
            <a:avLst/>
          </a:prstGeom>
        </p:spPr>
      </p:pic>
      <p:sp>
        <p:nvSpPr>
          <p:cNvPr id="10" name="TextBox 9"/>
          <p:cNvSpPr txBox="1"/>
          <p:nvPr/>
        </p:nvSpPr>
        <p:spPr>
          <a:xfrm>
            <a:off x="1325067" y="3365821"/>
            <a:ext cx="5839732" cy="1508105"/>
          </a:xfrm>
          <a:prstGeom prst="rect">
            <a:avLst/>
          </a:prstGeom>
          <a:noFill/>
        </p:spPr>
        <p:txBody>
          <a:bodyPr wrap="square" rtlCol="0">
            <a:spAutoFit/>
          </a:bodyPr>
          <a:lstStyle/>
          <a:p>
            <a:r>
              <a:rPr lang="en-US" b="1" dirty="0"/>
              <a:t>Consumption of natural gas </a:t>
            </a:r>
            <a:r>
              <a:rPr lang="en-US" dirty="0"/>
              <a:t>has decreased by </a:t>
            </a:r>
            <a:r>
              <a:rPr lang="en-US" sz="2000" b="1" dirty="0">
                <a:solidFill>
                  <a:srgbClr val="00B050"/>
                </a:solidFill>
              </a:rPr>
              <a:t>13 % </a:t>
            </a:r>
            <a:r>
              <a:rPr lang="en-US" dirty="0"/>
              <a:t>for the past 2 years (on conversion to 1 </a:t>
            </a:r>
            <a:r>
              <a:rPr lang="en-US" dirty="0" err="1"/>
              <a:t>sq.m</a:t>
            </a:r>
            <a:r>
              <a:rPr lang="en-US" dirty="0"/>
              <a:t>. of the space utilized). This cut the greenhouse gas emissions and environment pollution.</a:t>
            </a:r>
            <a:endParaRPr lang="ru-RU" dirty="0"/>
          </a:p>
          <a:p>
            <a:pPr algn="r"/>
            <a:endParaRPr lang="ru-RU"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5013176"/>
            <a:ext cx="12287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57875" y="5222527"/>
            <a:ext cx="2881832" cy="1508105"/>
          </a:xfrm>
          <a:prstGeom prst="rect">
            <a:avLst/>
          </a:prstGeom>
          <a:noFill/>
        </p:spPr>
        <p:txBody>
          <a:bodyPr wrap="square" rtlCol="0">
            <a:spAutoFit/>
          </a:bodyPr>
          <a:lstStyle/>
          <a:p>
            <a:r>
              <a:rPr lang="ru-RU" b="1" dirty="0"/>
              <a:t>С</a:t>
            </a:r>
            <a:r>
              <a:rPr lang="en-US" b="1" dirty="0" err="1"/>
              <a:t>onsumption</a:t>
            </a:r>
            <a:r>
              <a:rPr lang="en-US" b="1" dirty="0"/>
              <a:t> of paper </a:t>
            </a:r>
            <a:r>
              <a:rPr lang="en-US" dirty="0"/>
              <a:t>for the past 2 years has decreased dramatically - by </a:t>
            </a:r>
            <a:r>
              <a:rPr lang="en-US" sz="2000" b="1" dirty="0">
                <a:solidFill>
                  <a:srgbClr val="00B050"/>
                </a:solidFill>
              </a:rPr>
              <a:t>50 %</a:t>
            </a:r>
            <a:r>
              <a:rPr lang="en-US" dirty="0"/>
              <a:t>. </a:t>
            </a:r>
          </a:p>
          <a:p>
            <a:endParaRPr lang="ru-RU" dirty="0"/>
          </a:p>
        </p:txBody>
      </p:sp>
      <p:sp>
        <p:nvSpPr>
          <p:cNvPr id="13" name="TextBox 12"/>
          <p:cNvSpPr txBox="1"/>
          <p:nvPr/>
        </p:nvSpPr>
        <p:spPr>
          <a:xfrm>
            <a:off x="1506344" y="1590039"/>
            <a:ext cx="2520280" cy="1538883"/>
          </a:xfrm>
          <a:prstGeom prst="rect">
            <a:avLst/>
          </a:prstGeom>
          <a:noFill/>
        </p:spPr>
        <p:txBody>
          <a:bodyPr wrap="square" rtlCol="0">
            <a:spAutoFit/>
          </a:bodyPr>
          <a:lstStyle/>
          <a:p>
            <a:r>
              <a:rPr lang="en-US" dirty="0"/>
              <a:t>The volume of </a:t>
            </a:r>
            <a:r>
              <a:rPr lang="en-US" b="1" dirty="0"/>
              <a:t>recycled consumables </a:t>
            </a:r>
            <a:r>
              <a:rPr lang="en-US" dirty="0"/>
              <a:t>has increased by </a:t>
            </a:r>
            <a:r>
              <a:rPr lang="en-US" sz="2000" b="1" dirty="0">
                <a:solidFill>
                  <a:srgbClr val="00B050"/>
                </a:solidFill>
              </a:rPr>
              <a:t>7 500 m3 </a:t>
            </a:r>
            <a:r>
              <a:rPr lang="en-US" dirty="0"/>
              <a:t>for the past 1,5 years </a:t>
            </a:r>
            <a:endParaRPr lang="ru-RU" dirty="0"/>
          </a:p>
          <a:p>
            <a:endParaRPr lang="ru-RU" dirty="0"/>
          </a:p>
        </p:txBody>
      </p:sp>
      <p:sp>
        <p:nvSpPr>
          <p:cNvPr id="14" name="TextBox 13"/>
          <p:cNvSpPr txBox="1"/>
          <p:nvPr/>
        </p:nvSpPr>
        <p:spPr>
          <a:xfrm>
            <a:off x="1529628" y="4802855"/>
            <a:ext cx="2952450" cy="2062103"/>
          </a:xfrm>
          <a:prstGeom prst="rect">
            <a:avLst/>
          </a:prstGeom>
          <a:noFill/>
        </p:spPr>
        <p:txBody>
          <a:bodyPr wrap="square" rtlCol="0">
            <a:spAutoFit/>
          </a:bodyPr>
          <a:lstStyle/>
          <a:p>
            <a:pPr>
              <a:spcBef>
                <a:spcPct val="20000"/>
              </a:spcBef>
            </a:pPr>
            <a:r>
              <a:rPr lang="en-US" b="1" dirty="0"/>
              <a:t>Consumption of the materials made from polystyrene and polyethylene </a:t>
            </a:r>
            <a:r>
              <a:rPr lang="en-US" dirty="0"/>
              <a:t>per 1 m3 of the processed cargoes have decreased by </a:t>
            </a:r>
            <a:r>
              <a:rPr lang="en-US" sz="2000" b="1" dirty="0">
                <a:solidFill>
                  <a:srgbClr val="00B050"/>
                </a:solidFill>
              </a:rPr>
              <a:t>19%</a:t>
            </a:r>
            <a:r>
              <a:rPr lang="en-US" dirty="0"/>
              <a:t> for the past 2 years.</a:t>
            </a:r>
            <a:endParaRPr lang="ru-RU" dirty="0"/>
          </a:p>
        </p:txBody>
      </p:sp>
      <p:sp>
        <p:nvSpPr>
          <p:cNvPr id="15" name="TextBox 14"/>
          <p:cNvSpPr txBox="1"/>
          <p:nvPr/>
        </p:nvSpPr>
        <p:spPr>
          <a:xfrm>
            <a:off x="5899780" y="1556792"/>
            <a:ext cx="3456384" cy="1231106"/>
          </a:xfrm>
          <a:prstGeom prst="rect">
            <a:avLst/>
          </a:prstGeom>
          <a:noFill/>
        </p:spPr>
        <p:txBody>
          <a:bodyPr wrap="square" rtlCol="0">
            <a:spAutoFit/>
          </a:bodyPr>
          <a:lstStyle/>
          <a:p>
            <a:pPr>
              <a:spcBef>
                <a:spcPct val="20000"/>
              </a:spcBef>
            </a:pPr>
            <a:r>
              <a:rPr lang="en-US" b="1" dirty="0"/>
              <a:t>Power costs for lighting </a:t>
            </a:r>
            <a:r>
              <a:rPr lang="en-US" dirty="0"/>
              <a:t>have decreased by </a:t>
            </a:r>
            <a:r>
              <a:rPr lang="en-US" sz="2000" b="1" dirty="0">
                <a:solidFill>
                  <a:srgbClr val="00B050"/>
                </a:solidFill>
              </a:rPr>
              <a:t>27%</a:t>
            </a:r>
            <a:r>
              <a:rPr lang="en-US" dirty="0"/>
              <a:t> in 2016 (per square meter of the utilized space).</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55" y="1556792"/>
            <a:ext cx="10572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434527"/>
            <a:ext cx="12858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467544" y="935575"/>
            <a:ext cx="2728055" cy="369332"/>
          </a:xfrm>
          <a:prstGeom prst="rect">
            <a:avLst/>
          </a:prstGeom>
        </p:spPr>
        <p:txBody>
          <a:bodyPr wrap="none">
            <a:spAutoFit/>
          </a:bodyPr>
          <a:lstStyle/>
          <a:p>
            <a:pPr lvl="0"/>
            <a:r>
              <a:rPr lang="en-US" b="1" dirty="0">
                <a:latin typeface="Arial" panose="020B0604020202020204" pitchFamily="34" charset="0"/>
                <a:cs typeface="Arial" panose="020B0604020202020204" pitchFamily="34" charset="0"/>
              </a:rPr>
              <a:t>OUR  ACHIEVEMENTS:</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5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18910"/>
            <a:ext cx="5652120" cy="423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54297" y="1124744"/>
            <a:ext cx="7758885" cy="2862322"/>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Health screenings</a:t>
            </a:r>
            <a:endParaRPr lang="ru-RU" b="1" dirty="0">
              <a:latin typeface="Arial" panose="020B0604020202020204" pitchFamily="34" charset="0"/>
              <a:cs typeface="Arial" panose="020B0604020202020204" pitchFamily="34" charset="0"/>
            </a:endParaRPr>
          </a:p>
          <a:p>
            <a:pPr lvl="0"/>
            <a:endParaRPr lang="en-US"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US" sz="1600" dirty="0"/>
              <a:t>Initial (when being hired) and periodic (before the shift) medical and psychiatric examinations to determine work contraindications, prevent occupational diseases and confirm ability to work with special category merchandise (food, medicine).</a:t>
            </a:r>
            <a:endParaRPr lang="ru-RU" sz="1600" dirty="0"/>
          </a:p>
          <a:p>
            <a:pPr>
              <a:spcBef>
                <a:spcPct val="20000"/>
              </a:spcBef>
            </a:pPr>
            <a:endParaRPr lang="ru-RU" sz="1600" dirty="0"/>
          </a:p>
          <a:p>
            <a:pPr marL="285750" indent="-285750">
              <a:spcBef>
                <a:spcPct val="20000"/>
              </a:spcBef>
              <a:buFont typeface="Wingdings" panose="05000000000000000000" pitchFamily="2" charset="2"/>
              <a:buChar char="q"/>
            </a:pPr>
            <a:endParaRPr lang="ru-RU" sz="1600" dirty="0"/>
          </a:p>
          <a:p>
            <a:pPr marL="285750" indent="-285750">
              <a:spcBef>
                <a:spcPct val="20000"/>
              </a:spcBef>
              <a:buFont typeface="Wingdings" panose="05000000000000000000" pitchFamily="2" charset="2"/>
              <a:buChar char="q"/>
            </a:pPr>
            <a:endParaRPr lang="en-US" sz="1600" dirty="0">
              <a:solidFill>
                <a:srgbClr val="002060"/>
              </a:solidFill>
              <a:latin typeface="Arial" panose="020B0604020202020204" pitchFamily="34" charset="0"/>
              <a:cs typeface="Arial" panose="020B0604020202020204" pitchFamily="34" charset="0"/>
            </a:endParaRPr>
          </a:p>
          <a:p>
            <a:pPr>
              <a:spcBef>
                <a:spcPct val="20000"/>
              </a:spcBef>
            </a:pPr>
            <a:endParaRPr lang="en-US" sz="1600" b="1" dirty="0">
              <a:latin typeface="Arial"/>
              <a:cs typeface="Arial"/>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15122"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HEALTH</a:t>
            </a:r>
          </a:p>
        </p:txBody>
      </p:sp>
    </p:spTree>
    <p:extLst>
      <p:ext uri="{BB962C8B-B14F-4D97-AF65-F5344CB8AC3E}">
        <p14:creationId xmlns:p14="http://schemas.microsoft.com/office/powerpoint/2010/main" val="36270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739" y="2204864"/>
            <a:ext cx="4653136" cy="4653136"/>
          </a:xfrm>
          <a:prstGeom prst="rect">
            <a:avLst/>
          </a:prstGeom>
        </p:spPr>
      </p:pic>
      <p:sp>
        <p:nvSpPr>
          <p:cNvPr id="5" name="Прямоугольник 4"/>
          <p:cNvSpPr/>
          <p:nvPr/>
        </p:nvSpPr>
        <p:spPr>
          <a:xfrm>
            <a:off x="554297" y="1196752"/>
            <a:ext cx="7758885" cy="2782300"/>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Medical exams and vaccination</a:t>
            </a:r>
            <a:endParaRPr lang="ru-RU" b="1" dirty="0">
              <a:latin typeface="Arial" panose="020B0604020202020204" pitchFamily="34" charset="0"/>
              <a:cs typeface="Arial" panose="020B0604020202020204" pitchFamily="34" charset="0"/>
            </a:endParaRPr>
          </a:p>
          <a:p>
            <a:pPr lvl="0"/>
            <a:endParaRPr lang="en-US" sz="1600" dirty="0"/>
          </a:p>
          <a:p>
            <a:pPr marL="285750" indent="-285750">
              <a:buFont typeface="Wingdings" panose="05000000000000000000" pitchFamily="2" charset="2"/>
              <a:buChar char="q"/>
            </a:pPr>
            <a:r>
              <a:rPr lang="en-US" sz="1600" dirty="0"/>
              <a:t>Preliminary (before the work shift) medical examination for cartage (forklift and electric forklift) drivers. </a:t>
            </a:r>
          </a:p>
          <a:p>
            <a:endParaRPr lang="en-US" sz="1600" dirty="0"/>
          </a:p>
          <a:p>
            <a:pPr marL="285750" lvl="0" indent="-285750">
              <a:buFont typeface="Wingdings" panose="05000000000000000000" pitchFamily="2" charset="2"/>
              <a:buChar char="q"/>
            </a:pPr>
            <a:r>
              <a:rPr lang="en-US" sz="1600" dirty="0"/>
              <a:t>Voluntary health check-ups and immunization for all workers.</a:t>
            </a:r>
            <a:endParaRPr lang="ru-RU" sz="1600" dirty="0"/>
          </a:p>
          <a:p>
            <a:pPr marL="285750" indent="-285750">
              <a:spcBef>
                <a:spcPct val="20000"/>
              </a:spcBef>
              <a:buFont typeface="Wingdings" panose="05000000000000000000" pitchFamily="2" charset="2"/>
              <a:buChar char="q"/>
            </a:pPr>
            <a:endParaRPr lang="ru-RU" sz="1600" dirty="0"/>
          </a:p>
          <a:p>
            <a:pPr marL="285750" indent="-285750">
              <a:spcBef>
                <a:spcPct val="20000"/>
              </a:spcBef>
              <a:buFont typeface="Wingdings" panose="05000000000000000000" pitchFamily="2" charset="2"/>
              <a:buChar char="q"/>
            </a:pPr>
            <a:endParaRPr lang="en-US" sz="1600" dirty="0">
              <a:solidFill>
                <a:srgbClr val="002060"/>
              </a:solidFill>
              <a:latin typeface="Arial" panose="020B0604020202020204" pitchFamily="34" charset="0"/>
              <a:cs typeface="Arial" panose="020B0604020202020204" pitchFamily="34" charset="0"/>
            </a:endParaRPr>
          </a:p>
          <a:p>
            <a:pPr>
              <a:spcBef>
                <a:spcPct val="20000"/>
              </a:spcBef>
            </a:pPr>
            <a:endParaRPr lang="en-US" sz="1600" b="1" dirty="0">
              <a:latin typeface="Arial"/>
              <a:cs typeface="Arial"/>
            </a:endParaRPr>
          </a:p>
          <a:p>
            <a:pPr marL="285750" indent="-285750">
              <a:spcBef>
                <a:spcPct val="20000"/>
              </a:spcBef>
              <a:buFont typeface="Wingdings" panose="05000000000000000000" pitchFamily="2" charset="2"/>
              <a:buChar char="q"/>
            </a:pPr>
            <a:endParaRPr lang="ru-RU" sz="1600" dirty="0">
              <a:solidFill>
                <a:srgbClr val="00206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15122"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HEALTH</a:t>
            </a:r>
          </a:p>
        </p:txBody>
      </p:sp>
    </p:spTree>
    <p:extLst>
      <p:ext uri="{BB962C8B-B14F-4D97-AF65-F5344CB8AC3E}">
        <p14:creationId xmlns:p14="http://schemas.microsoft.com/office/powerpoint/2010/main" val="423811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772" y="12170"/>
            <a:ext cx="1618228" cy="1420366"/>
          </a:xfrm>
          <a:prstGeom prst="rect">
            <a:avLst/>
          </a:prstGeom>
        </p:spPr>
      </p:pic>
      <p:sp>
        <p:nvSpPr>
          <p:cNvPr id="6" name="Прямоугольник 5"/>
          <p:cNvSpPr/>
          <p:nvPr/>
        </p:nvSpPr>
        <p:spPr>
          <a:xfrm>
            <a:off x="467544" y="188640"/>
            <a:ext cx="160011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SAFETY</a:t>
            </a:r>
          </a:p>
        </p:txBody>
      </p:sp>
      <p:sp>
        <p:nvSpPr>
          <p:cNvPr id="8" name="Прямоугольник 7"/>
          <p:cNvSpPr/>
          <p:nvPr/>
        </p:nvSpPr>
        <p:spPr>
          <a:xfrm>
            <a:off x="467544" y="1196752"/>
            <a:ext cx="6912768" cy="2640723"/>
          </a:xfrm>
          <a:prstGeom prst="rect">
            <a:avLst/>
          </a:prstGeom>
        </p:spPr>
        <p:txBody>
          <a:bodyPr wrap="square">
            <a:spAutoFit/>
          </a:bodyPr>
          <a:lstStyle/>
          <a:p>
            <a:pPr lvl="0">
              <a:spcBef>
                <a:spcPct val="20000"/>
              </a:spcBef>
            </a:pPr>
            <a:r>
              <a:rPr lang="en-US" b="1" dirty="0">
                <a:latin typeface="Arial" panose="020B0604020202020204" pitchFamily="34" charset="0"/>
                <a:cs typeface="Arial" panose="020B0604020202020204" pitchFamily="34" charset="0"/>
              </a:rPr>
              <a:t>Labor protection</a:t>
            </a:r>
            <a:endParaRPr lang="ru-RU" b="1" dirty="0">
              <a:latin typeface="Arial" panose="020B0604020202020204" pitchFamily="34" charset="0"/>
              <a:cs typeface="Arial" panose="020B0604020202020204" pitchFamily="34" charset="0"/>
            </a:endParaRPr>
          </a:p>
          <a:p>
            <a:pPr>
              <a:spcBef>
                <a:spcPct val="20000"/>
              </a:spcBef>
            </a:pPr>
            <a:endParaRPr lang="ru-RU" dirty="0"/>
          </a:p>
          <a:p>
            <a:pPr marL="285750" indent="-285750">
              <a:spcBef>
                <a:spcPct val="20000"/>
              </a:spcBef>
              <a:buFont typeface="Wingdings" panose="05000000000000000000" pitchFamily="2" charset="2"/>
              <a:buChar char="q"/>
            </a:pPr>
            <a:r>
              <a:rPr lang="en-US" dirty="0"/>
              <a:t>Separate area  for  storage of industrial  goods</a:t>
            </a:r>
            <a:r>
              <a:rPr lang="ru-RU" dirty="0"/>
              <a:t>.</a:t>
            </a:r>
            <a:r>
              <a:rPr lang="en-US" dirty="0"/>
              <a:t> </a:t>
            </a:r>
            <a:endParaRPr lang="ru-RU" dirty="0"/>
          </a:p>
          <a:p>
            <a:pPr marL="285750" indent="-285750">
              <a:spcBef>
                <a:spcPct val="20000"/>
              </a:spcBef>
              <a:buFont typeface="Wingdings" panose="05000000000000000000" pitchFamily="2" charset="2"/>
              <a:buChar char="q"/>
            </a:pPr>
            <a:endParaRPr lang="en-US" dirty="0"/>
          </a:p>
          <a:p>
            <a:pPr marL="285750" indent="-285750">
              <a:spcBef>
                <a:spcPct val="20000"/>
              </a:spcBef>
              <a:buFont typeface="Wingdings" panose="05000000000000000000" pitchFamily="2" charset="2"/>
              <a:buChar char="q"/>
            </a:pPr>
            <a:r>
              <a:rPr lang="en-US" dirty="0"/>
              <a:t>Necessary safety and security visual information including posters with safety signs</a:t>
            </a:r>
            <a:r>
              <a:rPr lang="ru-RU" dirty="0"/>
              <a:t>.</a:t>
            </a:r>
          </a:p>
          <a:p>
            <a:pPr marL="285750" indent="-285750">
              <a:spcBef>
                <a:spcPct val="20000"/>
              </a:spcBef>
              <a:buFont typeface="Wingdings" panose="05000000000000000000" pitchFamily="2" charset="2"/>
              <a:buChar char="q"/>
            </a:pPr>
            <a:endParaRPr lang="ru-RU" dirty="0"/>
          </a:p>
          <a:p>
            <a:pPr marL="285750" indent="-285750">
              <a:spcBef>
                <a:spcPct val="20000"/>
              </a:spcBef>
              <a:buFont typeface="Wingdings" panose="05000000000000000000" pitchFamily="2" charset="2"/>
              <a:buChar char="q"/>
            </a:pPr>
            <a:r>
              <a:rPr lang="en-US" dirty="0"/>
              <a:t>Regular equipment and devices  maintenance</a:t>
            </a:r>
            <a:r>
              <a:rPr lang="ru-RU" dirty="0"/>
              <a:t>.</a:t>
            </a:r>
            <a:endParaRPr lang="en-US"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24944"/>
            <a:ext cx="8352928" cy="4698522"/>
          </a:xfrm>
          <a:prstGeom prst="rect">
            <a:avLst/>
          </a:prstGeom>
        </p:spPr>
      </p:pic>
    </p:spTree>
    <p:extLst>
      <p:ext uri="{BB962C8B-B14F-4D97-AF65-F5344CB8AC3E}">
        <p14:creationId xmlns:p14="http://schemas.microsoft.com/office/powerpoint/2010/main" val="33784497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649</Words>
  <Application>Microsoft Office PowerPoint</Application>
  <PresentationFormat>Экран (4:3)</PresentationFormat>
  <Paragraphs>112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Трохина Елена</dc:creator>
  <cp:lastModifiedBy>Трохина Елена</cp:lastModifiedBy>
  <cp:revision>91</cp:revision>
  <dcterms:created xsi:type="dcterms:W3CDTF">2017-10-20T08:29:26Z</dcterms:created>
  <dcterms:modified xsi:type="dcterms:W3CDTF">2019-05-22T09:08:57Z</dcterms:modified>
</cp:coreProperties>
</file>